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284" r:id="rId11"/>
    <p:sldId id="285" r:id="rId12"/>
    <p:sldId id="286" r:id="rId13"/>
    <p:sldId id="28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oke che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4338A8-B53D-4EC5-A398-89FF2D7DC28B}">
  <a:tblStyle styleId="{914338A8-B53D-4EC5-A398-89FF2D7DC28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23"/>
    <p:restoredTop sz="93850"/>
  </p:normalViewPr>
  <p:slideViewPr>
    <p:cSldViewPr snapToGrid="0">
      <p:cViewPr varScale="1">
        <p:scale>
          <a:sx n="45" d="100"/>
          <a:sy n="45" d="100"/>
        </p:scale>
        <p:origin x="192" y="8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llaboutchinese.tumblr.com/post/90240284230/all-about-chineses-%E6%9C%A8-%E8%AE%B0%E5%BF%86%E5%9B%BE-memorymap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Please add learning objectives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e0e946bf8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e0e946bf8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3e0e946bf8_0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3e0e946bf8_0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3e0e946bf8_0_4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3e0e946bf8_0_4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3e0e946bf8_0_4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3e0e946bf8_0_4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3e0e946bf8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3e0e946bf8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3e0e946bf8_0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3e0e946bf8_0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Source: </a:t>
            </a:r>
            <a:r>
              <a:rPr lang="zh-CN" u="sng">
                <a:solidFill>
                  <a:schemeClr val="hlink"/>
                </a:solidFill>
                <a:hlinkClick r:id="rId3"/>
              </a:rPr>
              <a:t>http://allaboutchinese.tumblr.com/post/90240284230/all-about-chineses-%E6%9C%A8-%E8%AE%B0%E5%BF%86%E5%9B%BE-memorymap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3e0e946bf8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3e0e946bf8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3e0e946bf8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3e0e946bf8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3e0e946bf8_0_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3e0e946bf8_0_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e0e946bf8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e0e946bf8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3e0e946bf8_0_4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3e0e946bf8_0_4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e0e946bf8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e0e946bf8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bg.net/chinese/dictionary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F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64725" y="1337550"/>
            <a:ext cx="8520600" cy="24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6000" dirty="0">
                <a:solidFill>
                  <a:schemeClr val="dk2"/>
                </a:solidFill>
                <a:latin typeface="STKaiti"/>
                <a:ea typeface="STKaiti"/>
                <a:cs typeface="STKaiti"/>
                <a:sym typeface="STKaiti"/>
              </a:rPr>
              <a:t>我的小天地</a:t>
            </a:r>
            <a:endParaRPr sz="6000" dirty="0">
              <a:solidFill>
                <a:schemeClr val="dk2"/>
              </a:solidFill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CN" sz="3000" dirty="0">
                <a:latin typeface="Times New Roman"/>
                <a:ea typeface="Times New Roman"/>
                <a:cs typeface="Times New Roman"/>
                <a:sym typeface="Times New Roman"/>
              </a:rPr>
              <a:t>Day 2</a:t>
            </a:r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64725" y="356564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4" name="Google Shape;364;p41"/>
          <p:cNvGraphicFramePr/>
          <p:nvPr/>
        </p:nvGraphicFramePr>
        <p:xfrm>
          <a:off x="152400" y="152400"/>
          <a:ext cx="8473325" cy="3901410"/>
        </p:xfrm>
        <a:graphic>
          <a:graphicData uri="http://schemas.openxmlformats.org/drawingml/2006/table">
            <a:tbl>
              <a:tblPr>
                <a:noFill/>
                <a:tableStyleId>{914338A8-B53D-4EC5-A398-89FF2D7DC28B}</a:tableStyleId>
              </a:tblPr>
              <a:tblGrid>
                <a:gridCol w="103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汉字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1.架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2.床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3.柜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4.电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5.桌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6.椅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5" name="Google Shape;365;p41"/>
          <p:cNvSpPr txBox="1"/>
          <p:nvPr/>
        </p:nvSpPr>
        <p:spPr>
          <a:xfrm>
            <a:off x="4390550" y="573825"/>
            <a:ext cx="816900" cy="46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下面</a:t>
            </a:r>
            <a:endParaRPr sz="2400"/>
          </a:p>
        </p:txBody>
      </p:sp>
      <p:sp>
        <p:nvSpPr>
          <p:cNvPr id="366" name="Google Shape;366;p41"/>
          <p:cNvSpPr txBox="1"/>
          <p:nvPr/>
        </p:nvSpPr>
        <p:spPr>
          <a:xfrm>
            <a:off x="465200" y="573800"/>
            <a:ext cx="612600" cy="465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架</a:t>
            </a:r>
            <a:endParaRPr sz="2400"/>
          </a:p>
        </p:txBody>
      </p:sp>
      <p:sp>
        <p:nvSpPr>
          <p:cNvPr id="367" name="Google Shape;367;p41"/>
          <p:cNvSpPr txBox="1"/>
          <p:nvPr/>
        </p:nvSpPr>
        <p:spPr>
          <a:xfrm>
            <a:off x="465200" y="4192725"/>
            <a:ext cx="7816800" cy="862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Match the character in column 1 with the other character in the text to make a word, write that word in column 6</a:t>
            </a:r>
            <a:endParaRPr sz="2400"/>
          </a:p>
        </p:txBody>
      </p:sp>
      <p:sp>
        <p:nvSpPr>
          <p:cNvPr id="368" name="Google Shape;368;p41"/>
          <p:cNvSpPr txBox="1"/>
          <p:nvPr/>
        </p:nvSpPr>
        <p:spPr>
          <a:xfrm>
            <a:off x="6398600" y="562475"/>
            <a:ext cx="8736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书架</a:t>
            </a:r>
            <a:endParaRPr sz="1800"/>
          </a:p>
        </p:txBody>
      </p:sp>
      <p:sp>
        <p:nvSpPr>
          <p:cNvPr id="369" name="Google Shape;369;p41"/>
          <p:cNvSpPr txBox="1"/>
          <p:nvPr/>
        </p:nvSpPr>
        <p:spPr>
          <a:xfrm>
            <a:off x="7918825" y="687275"/>
            <a:ext cx="487800" cy="669300"/>
          </a:xfrm>
          <a:prstGeom prst="rect">
            <a:avLst/>
          </a:prstGeom>
          <a:solidFill>
            <a:srgbClr val="DD7E6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/>
              <a:t>2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" name="Google Shape;374;p42"/>
          <p:cNvGraphicFramePr/>
          <p:nvPr/>
        </p:nvGraphicFramePr>
        <p:xfrm>
          <a:off x="152400" y="152400"/>
          <a:ext cx="8473325" cy="3901410"/>
        </p:xfrm>
        <a:graphic>
          <a:graphicData uri="http://schemas.openxmlformats.org/drawingml/2006/table">
            <a:tbl>
              <a:tblPr>
                <a:noFill/>
                <a:tableStyleId>{914338A8-B53D-4EC5-A398-89FF2D7DC28B}</a:tableStyleId>
              </a:tblPr>
              <a:tblGrid>
                <a:gridCol w="103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汉字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1.架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2.床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3.柜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4.电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5.桌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6.椅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75" name="Google Shape;375;p42"/>
          <p:cNvSpPr txBox="1"/>
          <p:nvPr/>
        </p:nvSpPr>
        <p:spPr>
          <a:xfrm>
            <a:off x="4390550" y="573825"/>
            <a:ext cx="816900" cy="46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下面</a:t>
            </a:r>
            <a:endParaRPr sz="2400"/>
          </a:p>
        </p:txBody>
      </p:sp>
      <p:sp>
        <p:nvSpPr>
          <p:cNvPr id="376" name="Google Shape;376;p42"/>
          <p:cNvSpPr txBox="1"/>
          <p:nvPr/>
        </p:nvSpPr>
        <p:spPr>
          <a:xfrm>
            <a:off x="465200" y="573800"/>
            <a:ext cx="612600" cy="465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架</a:t>
            </a:r>
            <a:endParaRPr sz="2400"/>
          </a:p>
        </p:txBody>
      </p:sp>
      <p:sp>
        <p:nvSpPr>
          <p:cNvPr id="377" name="Google Shape;377;p42"/>
          <p:cNvSpPr txBox="1"/>
          <p:nvPr/>
        </p:nvSpPr>
        <p:spPr>
          <a:xfrm>
            <a:off x="465200" y="4192725"/>
            <a:ext cx="7816800" cy="862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With your partner, choose a word from column 6, discuss how you think the character is written &amp; practice</a:t>
            </a:r>
            <a:endParaRPr sz="2400"/>
          </a:p>
        </p:txBody>
      </p:sp>
      <p:sp>
        <p:nvSpPr>
          <p:cNvPr id="378" name="Google Shape;378;p42"/>
          <p:cNvSpPr txBox="1"/>
          <p:nvPr/>
        </p:nvSpPr>
        <p:spPr>
          <a:xfrm>
            <a:off x="6398600" y="562475"/>
            <a:ext cx="8736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书＋架</a:t>
            </a:r>
            <a:endParaRPr sz="1800"/>
          </a:p>
        </p:txBody>
      </p:sp>
      <p:sp>
        <p:nvSpPr>
          <p:cNvPr id="379" name="Google Shape;379;p42"/>
          <p:cNvSpPr txBox="1"/>
          <p:nvPr/>
        </p:nvSpPr>
        <p:spPr>
          <a:xfrm>
            <a:off x="7805375" y="800725"/>
            <a:ext cx="510600" cy="692100"/>
          </a:xfrm>
          <a:prstGeom prst="rect">
            <a:avLst/>
          </a:prstGeom>
          <a:solidFill>
            <a:srgbClr val="DD7E6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/>
              <a:t>3</a:t>
            </a:r>
            <a:endParaRPr sz="3000"/>
          </a:p>
        </p:txBody>
      </p:sp>
      <p:pic>
        <p:nvPicPr>
          <p:cNvPr id="380" name="Google Shape;380;p42"/>
          <p:cNvPicPr preferRelativeResize="0"/>
          <p:nvPr/>
        </p:nvPicPr>
        <p:blipFill rotWithShape="1">
          <a:blip r:embed="rId3">
            <a:alphaModFix/>
          </a:blip>
          <a:srcRect l="5930" t="3638" r="4751" b="4945"/>
          <a:stretch/>
        </p:blipFill>
        <p:spPr>
          <a:xfrm>
            <a:off x="7805375" y="1918600"/>
            <a:ext cx="1186225" cy="1171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5" name="Google Shape;385;p43"/>
          <p:cNvGraphicFramePr/>
          <p:nvPr/>
        </p:nvGraphicFramePr>
        <p:xfrm>
          <a:off x="152400" y="152400"/>
          <a:ext cx="8473325" cy="3901410"/>
        </p:xfrm>
        <a:graphic>
          <a:graphicData uri="http://schemas.openxmlformats.org/drawingml/2006/table">
            <a:tbl>
              <a:tblPr>
                <a:noFill/>
                <a:tableStyleId>{914338A8-B53D-4EC5-A398-89FF2D7DC28B}</a:tableStyleId>
              </a:tblPr>
              <a:tblGrid>
                <a:gridCol w="103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汉字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1.架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2.床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3.柜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4.电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5.桌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6.椅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86" name="Google Shape;386;p43"/>
          <p:cNvSpPr txBox="1"/>
          <p:nvPr/>
        </p:nvSpPr>
        <p:spPr>
          <a:xfrm>
            <a:off x="4390550" y="573825"/>
            <a:ext cx="816900" cy="46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下面</a:t>
            </a:r>
            <a:endParaRPr sz="2400"/>
          </a:p>
        </p:txBody>
      </p:sp>
      <p:sp>
        <p:nvSpPr>
          <p:cNvPr id="387" name="Google Shape;387;p43"/>
          <p:cNvSpPr txBox="1"/>
          <p:nvPr/>
        </p:nvSpPr>
        <p:spPr>
          <a:xfrm>
            <a:off x="465200" y="573800"/>
            <a:ext cx="612600" cy="465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架</a:t>
            </a:r>
            <a:endParaRPr sz="2400"/>
          </a:p>
        </p:txBody>
      </p:sp>
      <p:sp>
        <p:nvSpPr>
          <p:cNvPr id="388" name="Google Shape;388;p43"/>
          <p:cNvSpPr txBox="1"/>
          <p:nvPr/>
        </p:nvSpPr>
        <p:spPr>
          <a:xfrm>
            <a:off x="465200" y="4192725"/>
            <a:ext cx="7816800" cy="8622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With your partner, use mdbg.net to check if you were correct, write again following correct stroke order</a:t>
            </a:r>
            <a:endParaRPr sz="2400"/>
          </a:p>
        </p:txBody>
      </p:sp>
      <p:sp>
        <p:nvSpPr>
          <p:cNvPr id="389" name="Google Shape;389;p43"/>
          <p:cNvSpPr txBox="1"/>
          <p:nvPr/>
        </p:nvSpPr>
        <p:spPr>
          <a:xfrm>
            <a:off x="6398600" y="562475"/>
            <a:ext cx="8736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书＋架</a:t>
            </a:r>
            <a:endParaRPr sz="1800"/>
          </a:p>
        </p:txBody>
      </p:sp>
      <p:sp>
        <p:nvSpPr>
          <p:cNvPr id="390" name="Google Shape;390;p43"/>
          <p:cNvSpPr txBox="1"/>
          <p:nvPr/>
        </p:nvSpPr>
        <p:spPr>
          <a:xfrm>
            <a:off x="7805375" y="800725"/>
            <a:ext cx="510600" cy="692100"/>
          </a:xfrm>
          <a:prstGeom prst="rect">
            <a:avLst/>
          </a:prstGeom>
          <a:solidFill>
            <a:srgbClr val="DD7E6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/>
              <a:t>4</a:t>
            </a:r>
            <a:endParaRPr sz="3000"/>
          </a:p>
        </p:txBody>
      </p:sp>
      <p:pic>
        <p:nvPicPr>
          <p:cNvPr id="391" name="Google Shape;391;p43"/>
          <p:cNvPicPr preferRelativeResize="0"/>
          <p:nvPr/>
        </p:nvPicPr>
        <p:blipFill rotWithShape="1">
          <a:blip r:embed="rId3">
            <a:alphaModFix/>
          </a:blip>
          <a:srcRect l="5930" t="3638" r="4751" b="4945"/>
          <a:stretch/>
        </p:blipFill>
        <p:spPr>
          <a:xfrm>
            <a:off x="7805375" y="1918600"/>
            <a:ext cx="1186225" cy="1171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6" name="Google Shape;396;p44"/>
          <p:cNvGraphicFramePr/>
          <p:nvPr/>
        </p:nvGraphicFramePr>
        <p:xfrm>
          <a:off x="152400" y="152400"/>
          <a:ext cx="8473325" cy="3901410"/>
        </p:xfrm>
        <a:graphic>
          <a:graphicData uri="http://schemas.openxmlformats.org/drawingml/2006/table">
            <a:tbl>
              <a:tblPr>
                <a:noFill/>
                <a:tableStyleId>{914338A8-B53D-4EC5-A398-89FF2D7DC28B}</a:tableStyleId>
              </a:tblPr>
              <a:tblGrid>
                <a:gridCol w="103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汉字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1.架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2.床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3.柜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4.电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5.桌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6.椅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97" name="Google Shape;397;p44"/>
          <p:cNvSpPr txBox="1"/>
          <p:nvPr/>
        </p:nvSpPr>
        <p:spPr>
          <a:xfrm>
            <a:off x="4390550" y="573825"/>
            <a:ext cx="816900" cy="46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下面</a:t>
            </a:r>
            <a:endParaRPr sz="2400"/>
          </a:p>
        </p:txBody>
      </p:sp>
      <p:sp>
        <p:nvSpPr>
          <p:cNvPr id="398" name="Google Shape;398;p44"/>
          <p:cNvSpPr txBox="1"/>
          <p:nvPr/>
        </p:nvSpPr>
        <p:spPr>
          <a:xfrm>
            <a:off x="465200" y="573800"/>
            <a:ext cx="612600" cy="465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架</a:t>
            </a:r>
            <a:endParaRPr sz="2400"/>
          </a:p>
        </p:txBody>
      </p:sp>
      <p:sp>
        <p:nvSpPr>
          <p:cNvPr id="399" name="Google Shape;399;p44"/>
          <p:cNvSpPr txBox="1"/>
          <p:nvPr/>
        </p:nvSpPr>
        <p:spPr>
          <a:xfrm>
            <a:off x="465200" y="4192725"/>
            <a:ext cx="7816800" cy="8622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 u="sng">
                <a:solidFill>
                  <a:schemeClr val="hlink"/>
                </a:solidFill>
                <a:hlinkClick r:id="rId3"/>
              </a:rPr>
              <a:t>https://www.mdbg.net/chinese/dictionary</a:t>
            </a:r>
            <a:endParaRPr sz="2400"/>
          </a:p>
        </p:txBody>
      </p:sp>
      <p:sp>
        <p:nvSpPr>
          <p:cNvPr id="400" name="Google Shape;400;p44"/>
          <p:cNvSpPr txBox="1"/>
          <p:nvPr/>
        </p:nvSpPr>
        <p:spPr>
          <a:xfrm>
            <a:off x="6398600" y="562475"/>
            <a:ext cx="8736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书＋架</a:t>
            </a:r>
            <a:endParaRPr sz="1800"/>
          </a:p>
        </p:txBody>
      </p:sp>
      <p:sp>
        <p:nvSpPr>
          <p:cNvPr id="401" name="Google Shape;401;p44"/>
          <p:cNvSpPr txBox="1"/>
          <p:nvPr/>
        </p:nvSpPr>
        <p:spPr>
          <a:xfrm>
            <a:off x="7805375" y="800725"/>
            <a:ext cx="510600" cy="692100"/>
          </a:xfrm>
          <a:prstGeom prst="rect">
            <a:avLst/>
          </a:prstGeom>
          <a:solidFill>
            <a:srgbClr val="DD7E6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/>
              <a:t>4</a:t>
            </a:r>
            <a:endParaRPr sz="3000"/>
          </a:p>
        </p:txBody>
      </p:sp>
      <p:pic>
        <p:nvPicPr>
          <p:cNvPr id="402" name="Google Shape;402;p44"/>
          <p:cNvPicPr preferRelativeResize="0"/>
          <p:nvPr/>
        </p:nvPicPr>
        <p:blipFill rotWithShape="1">
          <a:blip r:embed="rId4">
            <a:alphaModFix/>
          </a:blip>
          <a:srcRect l="5930" t="3638" r="4751" b="4945"/>
          <a:stretch/>
        </p:blipFill>
        <p:spPr>
          <a:xfrm>
            <a:off x="7805375" y="1918600"/>
            <a:ext cx="1186225" cy="1171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2"/>
          <p:cNvSpPr txBox="1">
            <a:spLocks noGrp="1"/>
          </p:cNvSpPr>
          <p:nvPr>
            <p:ph type="title"/>
          </p:nvPr>
        </p:nvSpPr>
        <p:spPr>
          <a:xfrm>
            <a:off x="2102475" y="2379675"/>
            <a:ext cx="5199900" cy="86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>
                <a:latin typeface="STKaiti"/>
                <a:ea typeface="STKaiti"/>
                <a:cs typeface="STKaiti"/>
                <a:sym typeface="STKaiti"/>
              </a:rPr>
              <a:t>小考</a:t>
            </a:r>
            <a:endParaRPr sz="4800">
              <a:latin typeface="STKaiti"/>
              <a:ea typeface="STKaiti"/>
              <a:cs typeface="STKaiti"/>
              <a:sym typeface="STKaiti"/>
            </a:endParaRPr>
          </a:p>
        </p:txBody>
      </p:sp>
      <p:pic>
        <p:nvPicPr>
          <p:cNvPr id="272" name="Google Shape;27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4300" y="1511375"/>
            <a:ext cx="1846050" cy="184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3"/>
          <p:cNvSpPr txBox="1">
            <a:spLocks noGrp="1"/>
          </p:cNvSpPr>
          <p:nvPr>
            <p:ph type="body" idx="1"/>
          </p:nvPr>
        </p:nvSpPr>
        <p:spPr>
          <a:xfrm>
            <a:off x="311700" y="4506450"/>
            <a:ext cx="7323600" cy="5121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>
                <a:solidFill>
                  <a:srgbClr val="1155CC"/>
                </a:solidFill>
              </a:rPr>
              <a:t>Where is the </a:t>
            </a:r>
            <a:r>
              <a:rPr lang="zh-CN" sz="3000">
                <a:solidFill>
                  <a:srgbClr val="1155CC"/>
                </a:solidFill>
                <a:latin typeface="STKaiti"/>
                <a:ea typeface="STKaiti"/>
                <a:cs typeface="STKaiti"/>
                <a:sym typeface="STKaiti"/>
              </a:rPr>
              <a:t>木部</a:t>
            </a:r>
            <a:r>
              <a:rPr lang="zh-CN" sz="2400">
                <a:solidFill>
                  <a:srgbClr val="1155CC"/>
                </a:solidFill>
              </a:rPr>
              <a:t>？</a:t>
            </a:r>
            <a:endParaRPr sz="2400">
              <a:solidFill>
                <a:srgbClr val="1155CC"/>
              </a:solidFill>
            </a:endParaRPr>
          </a:p>
        </p:txBody>
      </p:sp>
      <p:pic>
        <p:nvPicPr>
          <p:cNvPr id="278" name="Google Shape;278;p33"/>
          <p:cNvPicPr preferRelativeResize="0"/>
          <p:nvPr/>
        </p:nvPicPr>
        <p:blipFill rotWithShape="1">
          <a:blip r:embed="rId3">
            <a:alphaModFix/>
          </a:blip>
          <a:srcRect l="3343" t="14241" r="6776" b="5797"/>
          <a:stretch/>
        </p:blipFill>
        <p:spPr>
          <a:xfrm>
            <a:off x="2575350" y="97125"/>
            <a:ext cx="4560676" cy="4057702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33"/>
          <p:cNvSpPr txBox="1"/>
          <p:nvPr/>
        </p:nvSpPr>
        <p:spPr>
          <a:xfrm>
            <a:off x="102175" y="97125"/>
            <a:ext cx="873600" cy="987300"/>
          </a:xfrm>
          <a:prstGeom prst="rect">
            <a:avLst/>
          </a:prstGeom>
          <a:solidFill>
            <a:srgbClr val="F6B26B"/>
          </a:solidFill>
          <a:ln w="7620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6000">
                <a:latin typeface="STKaiti"/>
                <a:ea typeface="STKaiti"/>
                <a:cs typeface="STKaiti"/>
                <a:sym typeface="STKaiti"/>
              </a:rPr>
              <a:t>木</a:t>
            </a:r>
            <a:endParaRPr sz="6000">
              <a:latin typeface="STKaiti"/>
              <a:ea typeface="STKaiti"/>
              <a:cs typeface="STKaiti"/>
              <a:sym typeface="STKaiti"/>
            </a:endParaRPr>
          </a:p>
        </p:txBody>
      </p:sp>
      <p:cxnSp>
        <p:nvCxnSpPr>
          <p:cNvPr id="280" name="Google Shape;280;p33"/>
          <p:cNvCxnSpPr/>
          <p:nvPr/>
        </p:nvCxnSpPr>
        <p:spPr>
          <a:xfrm rot="10800000">
            <a:off x="6238550" y="1874550"/>
            <a:ext cx="1938900" cy="50100"/>
          </a:xfrm>
          <a:prstGeom prst="straightConnector1">
            <a:avLst/>
          </a:prstGeom>
          <a:noFill/>
          <a:ln w="114300" cap="flat" cmpd="sng">
            <a:solidFill>
              <a:srgbClr val="FFD966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1" name="Google Shape;281;p33"/>
          <p:cNvCxnSpPr>
            <a:stCxn id="282" idx="1"/>
          </p:cNvCxnSpPr>
          <p:nvPr/>
        </p:nvCxnSpPr>
        <p:spPr>
          <a:xfrm flipH="1">
            <a:off x="5343525" y="386650"/>
            <a:ext cx="1542900" cy="867900"/>
          </a:xfrm>
          <a:prstGeom prst="straightConnector1">
            <a:avLst/>
          </a:prstGeom>
          <a:noFill/>
          <a:ln w="114300" cap="flat" cmpd="sng">
            <a:solidFill>
              <a:srgbClr val="FFD966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3" name="Google Shape;283;p33"/>
          <p:cNvCxnSpPr/>
          <p:nvPr/>
        </p:nvCxnSpPr>
        <p:spPr>
          <a:xfrm rot="10800000">
            <a:off x="5797400" y="2956325"/>
            <a:ext cx="2268900" cy="1281900"/>
          </a:xfrm>
          <a:prstGeom prst="straightConnector1">
            <a:avLst/>
          </a:prstGeom>
          <a:noFill/>
          <a:ln w="114300" cap="flat" cmpd="sng">
            <a:solidFill>
              <a:srgbClr val="FFD966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4" name="Google Shape;284;p33"/>
          <p:cNvCxnSpPr/>
          <p:nvPr/>
        </p:nvCxnSpPr>
        <p:spPr>
          <a:xfrm rot="10800000" flipH="1">
            <a:off x="1077825" y="3546250"/>
            <a:ext cx="1985400" cy="419700"/>
          </a:xfrm>
          <a:prstGeom prst="straightConnector1">
            <a:avLst/>
          </a:prstGeom>
          <a:noFill/>
          <a:ln w="114300" cap="flat" cmpd="sng">
            <a:solidFill>
              <a:srgbClr val="FFD966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5" name="Google Shape;285;p33"/>
          <p:cNvCxnSpPr/>
          <p:nvPr/>
        </p:nvCxnSpPr>
        <p:spPr>
          <a:xfrm rot="10800000" flipH="1">
            <a:off x="975725" y="2581725"/>
            <a:ext cx="1962600" cy="90900"/>
          </a:xfrm>
          <a:prstGeom prst="straightConnector1">
            <a:avLst/>
          </a:prstGeom>
          <a:noFill/>
          <a:ln w="114300" cap="flat" cmpd="sng">
            <a:solidFill>
              <a:srgbClr val="FFD966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6" name="Google Shape;286;p33"/>
          <p:cNvSpPr txBox="1"/>
          <p:nvPr/>
        </p:nvSpPr>
        <p:spPr>
          <a:xfrm>
            <a:off x="8102675" y="1606200"/>
            <a:ext cx="984600" cy="6807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>
                <a:latin typeface="STKaiti"/>
                <a:ea typeface="STKaiti"/>
                <a:cs typeface="STKaiti"/>
                <a:sym typeface="STKaiti"/>
              </a:rPr>
              <a:t>左边</a:t>
            </a:r>
            <a:endParaRPr sz="3000">
              <a:latin typeface="STKaiti"/>
              <a:ea typeface="STKaiti"/>
              <a:cs typeface="STKaiti"/>
              <a:sym typeface="STKaiti"/>
            </a:endParaRPr>
          </a:p>
        </p:txBody>
      </p:sp>
      <p:sp>
        <p:nvSpPr>
          <p:cNvPr id="282" name="Google Shape;282;p33"/>
          <p:cNvSpPr txBox="1"/>
          <p:nvPr/>
        </p:nvSpPr>
        <p:spPr>
          <a:xfrm>
            <a:off x="6886425" y="74650"/>
            <a:ext cx="1089000" cy="62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>
                <a:latin typeface="STKaiti"/>
                <a:ea typeface="STKaiti"/>
                <a:cs typeface="STKaiti"/>
                <a:sym typeface="STKaiti"/>
              </a:rPr>
              <a:t>下面</a:t>
            </a:r>
            <a:endParaRPr sz="3000">
              <a:latin typeface="STKaiti"/>
              <a:ea typeface="STKaiti"/>
              <a:cs typeface="STKaiti"/>
              <a:sym typeface="STKaiti"/>
            </a:endParaRPr>
          </a:p>
        </p:txBody>
      </p:sp>
      <p:sp>
        <p:nvSpPr>
          <p:cNvPr id="287" name="Google Shape;287;p33"/>
          <p:cNvSpPr txBox="1"/>
          <p:nvPr/>
        </p:nvSpPr>
        <p:spPr>
          <a:xfrm>
            <a:off x="7975425" y="3900850"/>
            <a:ext cx="1089000" cy="794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>
                <a:latin typeface="STKaiti"/>
                <a:ea typeface="STKaiti"/>
                <a:cs typeface="STKaiti"/>
                <a:sym typeface="STKaiti"/>
              </a:rPr>
              <a:t>左边</a:t>
            </a:r>
            <a:endParaRPr sz="3000">
              <a:latin typeface="STKaiti"/>
              <a:ea typeface="STKaiti"/>
              <a:cs typeface="STKaiti"/>
              <a:sym typeface="STKaiti"/>
            </a:endParaRPr>
          </a:p>
        </p:txBody>
      </p:sp>
      <p:sp>
        <p:nvSpPr>
          <p:cNvPr id="288" name="Google Shape;288;p33"/>
          <p:cNvSpPr txBox="1"/>
          <p:nvPr/>
        </p:nvSpPr>
        <p:spPr>
          <a:xfrm>
            <a:off x="102175" y="2252875"/>
            <a:ext cx="984600" cy="7713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>
                <a:latin typeface="STKaiti"/>
                <a:ea typeface="STKaiti"/>
                <a:cs typeface="STKaiti"/>
                <a:sym typeface="STKaiti"/>
              </a:rPr>
              <a:t>上面</a:t>
            </a:r>
            <a:endParaRPr sz="3000">
              <a:latin typeface="STKaiti"/>
              <a:ea typeface="STKaiti"/>
              <a:cs typeface="STKaiti"/>
              <a:sym typeface="STKaiti"/>
            </a:endParaRPr>
          </a:p>
        </p:txBody>
      </p:sp>
      <p:sp>
        <p:nvSpPr>
          <p:cNvPr id="289" name="Google Shape;289;p33"/>
          <p:cNvSpPr txBox="1"/>
          <p:nvPr/>
        </p:nvSpPr>
        <p:spPr>
          <a:xfrm>
            <a:off x="102175" y="3659625"/>
            <a:ext cx="1089000" cy="62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>
                <a:latin typeface="STKaiti"/>
                <a:ea typeface="STKaiti"/>
                <a:cs typeface="STKaiti"/>
                <a:sym typeface="STKaiti"/>
              </a:rPr>
              <a:t>下面</a:t>
            </a:r>
            <a:endParaRPr sz="3000">
              <a:latin typeface="STKaiti"/>
              <a:ea typeface="STKaiti"/>
              <a:cs typeface="STKaiti"/>
              <a:sym typeface="STKaiti"/>
            </a:endParaRPr>
          </a:p>
        </p:txBody>
      </p:sp>
      <p:cxnSp>
        <p:nvCxnSpPr>
          <p:cNvPr id="290" name="Google Shape;290;p33"/>
          <p:cNvCxnSpPr>
            <a:stCxn id="291" idx="3"/>
          </p:cNvCxnSpPr>
          <p:nvPr/>
        </p:nvCxnSpPr>
        <p:spPr>
          <a:xfrm rot="10800000" flipH="1">
            <a:off x="2255300" y="1798125"/>
            <a:ext cx="1533900" cy="107100"/>
          </a:xfrm>
          <a:prstGeom prst="straightConnector1">
            <a:avLst/>
          </a:prstGeom>
          <a:noFill/>
          <a:ln w="114300" cap="flat" cmpd="sng">
            <a:solidFill>
              <a:srgbClr val="FFE59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91" name="Google Shape;291;p33"/>
          <p:cNvSpPr txBox="1"/>
          <p:nvPr/>
        </p:nvSpPr>
        <p:spPr>
          <a:xfrm>
            <a:off x="1270700" y="1593225"/>
            <a:ext cx="984600" cy="62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>
                <a:latin typeface="STKaiti"/>
                <a:ea typeface="STKaiti"/>
                <a:cs typeface="STKaiti"/>
                <a:sym typeface="STKaiti"/>
              </a:rPr>
              <a:t>下面</a:t>
            </a:r>
            <a:endParaRPr sz="3000">
              <a:latin typeface="STKaiti"/>
              <a:ea typeface="STKaiti"/>
              <a:cs typeface="STKaiti"/>
              <a:sym typeface="STKaiti"/>
            </a:endParaRPr>
          </a:p>
        </p:txBody>
      </p:sp>
      <p:cxnSp>
        <p:nvCxnSpPr>
          <p:cNvPr id="292" name="Google Shape;292;p33"/>
          <p:cNvCxnSpPr/>
          <p:nvPr/>
        </p:nvCxnSpPr>
        <p:spPr>
          <a:xfrm>
            <a:off x="2609400" y="346925"/>
            <a:ext cx="1849200" cy="192600"/>
          </a:xfrm>
          <a:prstGeom prst="straightConnector1">
            <a:avLst/>
          </a:prstGeom>
          <a:noFill/>
          <a:ln w="114300" cap="flat" cmpd="sng">
            <a:solidFill>
              <a:srgbClr val="FFE59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93" name="Google Shape;293;p33"/>
          <p:cNvSpPr txBox="1"/>
          <p:nvPr/>
        </p:nvSpPr>
        <p:spPr>
          <a:xfrm>
            <a:off x="1077825" y="97125"/>
            <a:ext cx="1985400" cy="9873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solidFill>
                  <a:srgbClr val="666666"/>
                </a:solidFill>
                <a:latin typeface="STKaiti"/>
                <a:ea typeface="STKaiti"/>
                <a:cs typeface="STKaiti"/>
                <a:sym typeface="STKaiti"/>
              </a:rPr>
              <a:t>右边/下面</a:t>
            </a:r>
            <a:endParaRPr sz="2800" b="1">
              <a:solidFill>
                <a:srgbClr val="666666"/>
              </a:solidFill>
              <a:latin typeface="STKaiti"/>
              <a:ea typeface="STKaiti"/>
              <a:cs typeface="STKaiti"/>
              <a:sym typeface="STKait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latin typeface="STKaiti"/>
                <a:ea typeface="STKaiti"/>
                <a:cs typeface="STKaiti"/>
                <a:sym typeface="STKaiti"/>
              </a:rPr>
              <a:t>    右下</a:t>
            </a:r>
            <a:endParaRPr sz="2800" b="1">
              <a:latin typeface="STKaiti"/>
              <a:ea typeface="STKaiti"/>
              <a:cs typeface="STKaiti"/>
              <a:sym typeface="STKait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4"/>
          <p:cNvSpPr txBox="1">
            <a:spLocks noGrp="1"/>
          </p:cNvSpPr>
          <p:nvPr>
            <p:ph type="body" idx="1"/>
          </p:nvPr>
        </p:nvSpPr>
        <p:spPr>
          <a:xfrm>
            <a:off x="311700" y="4506450"/>
            <a:ext cx="7323600" cy="5121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>
                <a:solidFill>
                  <a:srgbClr val="1155CC"/>
                </a:solidFill>
              </a:rPr>
              <a:t>Which of the 木 is the character’s radical?</a:t>
            </a:r>
            <a:endParaRPr sz="2400">
              <a:solidFill>
                <a:srgbClr val="1155CC"/>
              </a:solidFill>
            </a:endParaRPr>
          </a:p>
        </p:txBody>
      </p:sp>
      <p:pic>
        <p:nvPicPr>
          <p:cNvPr id="299" name="Google Shape;299;p34"/>
          <p:cNvPicPr preferRelativeResize="0"/>
          <p:nvPr/>
        </p:nvPicPr>
        <p:blipFill rotWithShape="1">
          <a:blip r:embed="rId3">
            <a:alphaModFix/>
          </a:blip>
          <a:srcRect l="3343" t="14241" r="6776" b="5797"/>
          <a:stretch/>
        </p:blipFill>
        <p:spPr>
          <a:xfrm>
            <a:off x="4492650" y="153850"/>
            <a:ext cx="4560676" cy="4057702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p34"/>
          <p:cNvSpPr txBox="1"/>
          <p:nvPr/>
        </p:nvSpPr>
        <p:spPr>
          <a:xfrm>
            <a:off x="124850" y="153850"/>
            <a:ext cx="3301200" cy="30177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CN" sz="2400"/>
              <a:t>Size: more likely to be the radical if it is larger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CN" sz="2400"/>
              <a:t>Location: more likely to be the radical if it is on the left, </a:t>
            </a:r>
            <a:r>
              <a:rPr lang="zh-CN" sz="2400">
                <a:solidFill>
                  <a:srgbClr val="FF0000"/>
                </a:solidFill>
              </a:rPr>
              <a:t>not on top &amp; not on right</a:t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b="1"/>
              <a:t>Likely to be the radical/</a:t>
            </a:r>
            <a:r>
              <a:rPr lang="zh-CN"/>
              <a:t>  </a:t>
            </a:r>
            <a:r>
              <a:rPr lang="zh-CN" b="1">
                <a:highlight>
                  <a:srgbClr val="FF0000"/>
                </a:highlight>
              </a:rPr>
              <a:t>Not the radical-too small</a:t>
            </a:r>
            <a:endParaRPr b="1">
              <a:highlight>
                <a:srgbClr val="FF0000"/>
              </a:highlight>
            </a:endParaRPr>
          </a:p>
        </p:txBody>
      </p:sp>
      <p:sp>
        <p:nvSpPr>
          <p:cNvPr id="306" name="Google Shape;306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solidFill>
            <a:srgbClr val="0000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07" name="Google Shape;307;p3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solidFill>
            <a:srgbClr val="00FF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308" name="Google Shape;308;p35"/>
          <p:cNvPicPr preferRelativeResize="0"/>
          <p:nvPr/>
        </p:nvPicPr>
        <p:blipFill rotWithShape="1">
          <a:blip r:embed="rId3">
            <a:alphaModFix/>
          </a:blip>
          <a:srcRect l="51788" t="62702" r="39408" b="20992"/>
          <a:stretch/>
        </p:blipFill>
        <p:spPr>
          <a:xfrm>
            <a:off x="7046131" y="3183225"/>
            <a:ext cx="1102846" cy="97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35"/>
          <p:cNvPicPr preferRelativeResize="0"/>
          <p:nvPr/>
        </p:nvPicPr>
        <p:blipFill rotWithShape="1">
          <a:blip r:embed="rId3">
            <a:alphaModFix/>
          </a:blip>
          <a:srcRect l="54277" t="18144" r="36322" b="64720"/>
          <a:stretch/>
        </p:blipFill>
        <p:spPr>
          <a:xfrm>
            <a:off x="2620750" y="1295603"/>
            <a:ext cx="1520176" cy="13234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0" name="Google Shape;310;p35"/>
          <p:cNvCxnSpPr/>
          <p:nvPr/>
        </p:nvCxnSpPr>
        <p:spPr>
          <a:xfrm>
            <a:off x="964450" y="2286900"/>
            <a:ext cx="1792500" cy="68100"/>
          </a:xfrm>
          <a:prstGeom prst="straightConnector1">
            <a:avLst/>
          </a:prstGeom>
          <a:noFill/>
          <a:ln w="114300" cap="flat" cmpd="sng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1" name="Google Shape;311;p35"/>
          <p:cNvCxnSpPr/>
          <p:nvPr/>
        </p:nvCxnSpPr>
        <p:spPr>
          <a:xfrm rot="10800000" flipH="1">
            <a:off x="5672525" y="3432725"/>
            <a:ext cx="1497300" cy="124800"/>
          </a:xfrm>
          <a:prstGeom prst="straightConnector1">
            <a:avLst/>
          </a:prstGeom>
          <a:noFill/>
          <a:ln w="762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12" name="Google Shape;312;p35"/>
          <p:cNvSpPr txBox="1"/>
          <p:nvPr/>
        </p:nvSpPr>
        <p:spPr>
          <a:xfrm>
            <a:off x="397050" y="1912525"/>
            <a:ext cx="964500" cy="5727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>
                <a:latin typeface="STKaiti"/>
                <a:ea typeface="STKaiti"/>
                <a:cs typeface="STKaiti"/>
                <a:sym typeface="STKaiti"/>
              </a:rPr>
              <a:t>下面</a:t>
            </a:r>
            <a:endParaRPr sz="3000">
              <a:latin typeface="STKaiti"/>
              <a:ea typeface="STKaiti"/>
              <a:cs typeface="STKaiti"/>
              <a:sym typeface="STKaiti"/>
            </a:endParaRPr>
          </a:p>
        </p:txBody>
      </p:sp>
      <p:sp>
        <p:nvSpPr>
          <p:cNvPr id="313" name="Google Shape;313;p35"/>
          <p:cNvSpPr txBox="1"/>
          <p:nvPr/>
        </p:nvSpPr>
        <p:spPr>
          <a:xfrm>
            <a:off x="4946450" y="3296600"/>
            <a:ext cx="1020900" cy="6693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/>
              <a:t>上面</a:t>
            </a:r>
            <a:endParaRPr sz="3000"/>
          </a:p>
        </p:txBody>
      </p:sp>
      <p:pic>
        <p:nvPicPr>
          <p:cNvPr id="314" name="Google Shape;314;p35"/>
          <p:cNvPicPr preferRelativeResize="0"/>
          <p:nvPr/>
        </p:nvPicPr>
        <p:blipFill rotWithShape="1">
          <a:blip r:embed="rId4">
            <a:alphaModFix/>
          </a:blip>
          <a:srcRect l="43141" t="31239" r="41207" b="52664"/>
          <a:stretch/>
        </p:blipFill>
        <p:spPr>
          <a:xfrm>
            <a:off x="952875" y="3008011"/>
            <a:ext cx="964500" cy="992041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35"/>
          <p:cNvSpPr txBox="1"/>
          <p:nvPr/>
        </p:nvSpPr>
        <p:spPr>
          <a:xfrm>
            <a:off x="1962725" y="3047000"/>
            <a:ext cx="11877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>
                <a:latin typeface="STKaiti"/>
                <a:ea typeface="STKaiti"/>
                <a:cs typeface="STKaiti"/>
                <a:sym typeface="STKaiti"/>
              </a:rPr>
              <a:t>果</a:t>
            </a:r>
            <a:endParaRPr sz="4800">
              <a:latin typeface="STKaiti"/>
              <a:ea typeface="STKaiti"/>
              <a:cs typeface="STKaiti"/>
              <a:sym typeface="STKaiti"/>
            </a:endParaRPr>
          </a:p>
        </p:txBody>
      </p:sp>
      <p:pic>
        <p:nvPicPr>
          <p:cNvPr id="316" name="Google Shape;316;p35"/>
          <p:cNvPicPr preferRelativeResize="0"/>
          <p:nvPr/>
        </p:nvPicPr>
        <p:blipFill rotWithShape="1">
          <a:blip r:embed="rId4">
            <a:alphaModFix/>
          </a:blip>
          <a:srcRect l="76805" t="61895" r="6777" b="22008"/>
          <a:stretch/>
        </p:blipFill>
        <p:spPr>
          <a:xfrm>
            <a:off x="5525050" y="1748751"/>
            <a:ext cx="833050" cy="816824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35"/>
          <p:cNvSpPr txBox="1"/>
          <p:nvPr/>
        </p:nvSpPr>
        <p:spPr>
          <a:xfrm>
            <a:off x="6421275" y="1810425"/>
            <a:ext cx="748500" cy="8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>
                <a:latin typeface="STKaiti"/>
                <a:ea typeface="STKaiti"/>
                <a:cs typeface="STKaiti"/>
                <a:sym typeface="STKaiti"/>
              </a:rPr>
              <a:t>想</a:t>
            </a:r>
            <a:endParaRPr sz="4800">
              <a:latin typeface="STKaiti"/>
              <a:ea typeface="STKaiti"/>
              <a:cs typeface="STKaiti"/>
              <a:sym typeface="STKait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b="1"/>
              <a:t>Likely to be the radical/</a:t>
            </a:r>
            <a:r>
              <a:rPr lang="zh-CN"/>
              <a:t>  </a:t>
            </a:r>
            <a:r>
              <a:rPr lang="zh-CN" b="1">
                <a:highlight>
                  <a:srgbClr val="FF0000"/>
                </a:highlight>
              </a:rPr>
              <a:t>Not the radical-location</a:t>
            </a:r>
            <a:endParaRPr b="1">
              <a:highlight>
                <a:srgbClr val="FF00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323" name="Google Shape;323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solidFill>
            <a:srgbClr val="0000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24" name="Google Shape;324;p3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solidFill>
            <a:srgbClr val="00FF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325" name="Google Shape;325;p36"/>
          <p:cNvPicPr preferRelativeResize="0"/>
          <p:nvPr/>
        </p:nvPicPr>
        <p:blipFill rotWithShape="1">
          <a:blip r:embed="rId3">
            <a:alphaModFix/>
          </a:blip>
          <a:srcRect l="19601" t="18717" r="71109" b="64379"/>
          <a:stretch/>
        </p:blipFill>
        <p:spPr>
          <a:xfrm>
            <a:off x="1985450" y="1365817"/>
            <a:ext cx="1777949" cy="15451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6" name="Google Shape;326;p36"/>
          <p:cNvCxnSpPr>
            <a:stCxn id="327" idx="3"/>
          </p:cNvCxnSpPr>
          <p:nvPr/>
        </p:nvCxnSpPr>
        <p:spPr>
          <a:xfrm rot="10800000" flipH="1">
            <a:off x="1985350" y="2818525"/>
            <a:ext cx="453900" cy="1338600"/>
          </a:xfrm>
          <a:prstGeom prst="straightConnector1">
            <a:avLst/>
          </a:prstGeom>
          <a:noFill/>
          <a:ln w="114300" cap="flat" cmpd="sng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27" name="Google Shape;327;p36"/>
          <p:cNvSpPr txBox="1"/>
          <p:nvPr/>
        </p:nvSpPr>
        <p:spPr>
          <a:xfrm>
            <a:off x="828250" y="3828175"/>
            <a:ext cx="1157100" cy="6579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>
                <a:latin typeface="STKaiti"/>
                <a:ea typeface="STKaiti"/>
                <a:cs typeface="STKaiti"/>
                <a:sym typeface="STKaiti"/>
              </a:rPr>
              <a:t>左边</a:t>
            </a:r>
            <a:endParaRPr sz="3000">
              <a:latin typeface="STKaiti"/>
              <a:ea typeface="STKaiti"/>
              <a:cs typeface="STKaiti"/>
              <a:sym typeface="STKaiti"/>
            </a:endParaRPr>
          </a:p>
        </p:txBody>
      </p:sp>
      <p:sp>
        <p:nvSpPr>
          <p:cNvPr id="328" name="Google Shape;328;p36"/>
          <p:cNvSpPr txBox="1"/>
          <p:nvPr/>
        </p:nvSpPr>
        <p:spPr>
          <a:xfrm>
            <a:off x="6455325" y="3773075"/>
            <a:ext cx="1157100" cy="703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3000">
                <a:solidFill>
                  <a:schemeClr val="dk1"/>
                </a:solidFill>
                <a:latin typeface="STKaiti"/>
                <a:ea typeface="STKaiti"/>
                <a:cs typeface="STKaiti"/>
                <a:sym typeface="STKaiti"/>
              </a:rPr>
              <a:t>中间</a:t>
            </a:r>
            <a:endParaRPr sz="3000">
              <a:latin typeface="STKaiti"/>
              <a:ea typeface="STKaiti"/>
              <a:cs typeface="STKaiti"/>
              <a:sym typeface="STKaiti"/>
            </a:endParaRPr>
          </a:p>
        </p:txBody>
      </p:sp>
      <p:sp>
        <p:nvSpPr>
          <p:cNvPr id="329" name="Google Shape;329;p36"/>
          <p:cNvSpPr txBox="1"/>
          <p:nvPr/>
        </p:nvSpPr>
        <p:spPr>
          <a:xfrm>
            <a:off x="590000" y="2071350"/>
            <a:ext cx="862200" cy="8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>
                <a:latin typeface="STKaiti"/>
                <a:ea typeface="STKaiti"/>
                <a:cs typeface="STKaiti"/>
                <a:sym typeface="STKaiti"/>
              </a:rPr>
              <a:t>相</a:t>
            </a:r>
            <a:endParaRPr sz="4800">
              <a:latin typeface="STKaiti"/>
              <a:ea typeface="STKaiti"/>
              <a:cs typeface="STKaiti"/>
              <a:sym typeface="STKaiti"/>
            </a:endParaRPr>
          </a:p>
        </p:txBody>
      </p:sp>
      <p:sp>
        <p:nvSpPr>
          <p:cNvPr id="330" name="Google Shape;330;p36"/>
          <p:cNvSpPr txBox="1"/>
          <p:nvPr/>
        </p:nvSpPr>
        <p:spPr>
          <a:xfrm>
            <a:off x="7782675" y="1492900"/>
            <a:ext cx="862200" cy="8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>
                <a:latin typeface="STKaiti"/>
                <a:ea typeface="STKaiti"/>
                <a:cs typeface="STKaiti"/>
                <a:sym typeface="STKaiti"/>
              </a:rPr>
              <a:t>淅</a:t>
            </a:r>
            <a:endParaRPr sz="4800">
              <a:latin typeface="STKaiti"/>
              <a:ea typeface="STKaiti"/>
              <a:cs typeface="STKaiti"/>
              <a:sym typeface="STKaiti"/>
            </a:endParaRPr>
          </a:p>
        </p:txBody>
      </p:sp>
      <p:pic>
        <p:nvPicPr>
          <p:cNvPr id="331" name="Google Shape;331;p36"/>
          <p:cNvPicPr preferRelativeResize="0"/>
          <p:nvPr/>
        </p:nvPicPr>
        <p:blipFill rotWithShape="1">
          <a:blip r:embed="rId4">
            <a:alphaModFix/>
          </a:blip>
          <a:srcRect l="54892" t="59304" r="29232" b="24822"/>
          <a:stretch/>
        </p:blipFill>
        <p:spPr>
          <a:xfrm>
            <a:off x="550250" y="1295600"/>
            <a:ext cx="805499" cy="805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36"/>
          <p:cNvPicPr preferRelativeResize="0"/>
          <p:nvPr/>
        </p:nvPicPr>
        <p:blipFill rotWithShape="1">
          <a:blip r:embed="rId4">
            <a:alphaModFix/>
          </a:blip>
          <a:srcRect l="72108" t="24874" r="12240" b="59475"/>
          <a:stretch/>
        </p:blipFill>
        <p:spPr>
          <a:xfrm>
            <a:off x="7033925" y="1560825"/>
            <a:ext cx="794148" cy="7941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36"/>
          <p:cNvPicPr preferRelativeResize="0"/>
          <p:nvPr/>
        </p:nvPicPr>
        <p:blipFill rotWithShape="1">
          <a:blip r:embed="rId3">
            <a:alphaModFix/>
          </a:blip>
          <a:srcRect l="5792" t="61862" r="84501" b="20181"/>
          <a:stretch/>
        </p:blipFill>
        <p:spPr>
          <a:xfrm>
            <a:off x="5525456" y="1526850"/>
            <a:ext cx="1412039" cy="1247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4" name="Google Shape;334;p36"/>
          <p:cNvCxnSpPr>
            <a:endCxn id="333" idx="2"/>
          </p:cNvCxnSpPr>
          <p:nvPr/>
        </p:nvCxnSpPr>
        <p:spPr>
          <a:xfrm rot="10800000">
            <a:off x="6231476" y="2774550"/>
            <a:ext cx="450600" cy="1021200"/>
          </a:xfrm>
          <a:prstGeom prst="straightConnector1">
            <a:avLst/>
          </a:prstGeom>
          <a:noFill/>
          <a:ln w="1143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F4CC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dirty="0"/>
              <a:t>activity</a:t>
            </a:r>
            <a:endParaRPr dirty="0"/>
          </a:p>
        </p:txBody>
      </p:sp>
      <p:sp>
        <p:nvSpPr>
          <p:cNvPr id="340" name="Google Shape;340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F2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zh-CN" sz="3000" dirty="0"/>
              <a:t>Scan </a:t>
            </a:r>
            <a:r>
              <a:rPr lang="en-US" altLang="zh-CN" sz="3000" dirty="0"/>
              <a:t>text1</a:t>
            </a:r>
            <a:endParaRPr sz="30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zh-CN" sz="3000" dirty="0"/>
              <a:t>Highlight in </a:t>
            </a:r>
            <a:r>
              <a:rPr lang="zh-CN" sz="3000" b="1" dirty="0">
                <a:solidFill>
                  <a:srgbClr val="EE2ACC"/>
                </a:solidFill>
              </a:rPr>
              <a:t>pink</a:t>
            </a:r>
            <a:r>
              <a:rPr lang="zh-CN" sz="3000" dirty="0"/>
              <a:t> all of the characters which have 木 somewhere in the character</a:t>
            </a:r>
            <a:endParaRPr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8"/>
          <p:cNvSpPr txBox="1">
            <a:spLocks noGrp="1"/>
          </p:cNvSpPr>
          <p:nvPr>
            <p:ph type="body" idx="1"/>
          </p:nvPr>
        </p:nvSpPr>
        <p:spPr>
          <a:xfrm>
            <a:off x="391125" y="244650"/>
            <a:ext cx="8520600" cy="47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我是一个中学生，我有一间自己的房间。这是我的小天地。请进！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你看，我的房间里面有很多毛绒绒的玩具：一只长腿兔子、一只白色小羊和一只灰色小狗。那只小狗叫小米。小米是我的最爱，因为是妈妈送我的生日礼物。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我很喜欢迪士尼的卡通人物，所以房间里也有一张海报，是我在上海迪士尼乐园买的。海报上面是唐老鸭和米老鼠。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我的紫色小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床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在房间的右边；衣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柜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在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床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的左边，是粉红色的；书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架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和书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桌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在房间的左边，书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架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上面有我喜欢看的书，书</a:t>
            </a:r>
            <a:r>
              <a:rPr lang="zh-CN" sz="2200">
                <a:solidFill>
                  <a:srgbClr val="000000"/>
                </a:solidFill>
                <a:highlight>
                  <a:srgbClr val="EE7CFF"/>
                </a:highlight>
                <a:latin typeface="Comic Sans MS"/>
                <a:ea typeface="Comic Sans MS"/>
                <a:cs typeface="Comic Sans MS"/>
                <a:sym typeface="Comic Sans MS"/>
              </a:rPr>
              <a:t>桌</a:t>
            </a: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上面有很多东西，还有一台电脑和电灯。我常常在房间里玩电脑，有时候玩手机，有时候画画，有时候看电影。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我的房间不大，可是又舒服又漂亮，我很喜欢。</a:t>
            </a:r>
            <a:endParaRPr sz="2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5" name="Google Shape;355;p40"/>
          <p:cNvGraphicFramePr/>
          <p:nvPr/>
        </p:nvGraphicFramePr>
        <p:xfrm>
          <a:off x="152400" y="152400"/>
          <a:ext cx="8473325" cy="3901410"/>
        </p:xfrm>
        <a:graphic>
          <a:graphicData uri="http://schemas.openxmlformats.org/drawingml/2006/table">
            <a:tbl>
              <a:tblPr>
                <a:noFill/>
                <a:tableStyleId>{914338A8-B53D-4EC5-A398-89FF2D7DC28B}</a:tableStyleId>
              </a:tblPr>
              <a:tblGrid>
                <a:gridCol w="103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1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汉字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1.架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2.床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3.柜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4.电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5.桌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6.椅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左边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右边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上面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下面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里面</a:t>
                      </a: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56" name="Google Shape;356;p40"/>
          <p:cNvSpPr txBox="1"/>
          <p:nvPr/>
        </p:nvSpPr>
        <p:spPr>
          <a:xfrm>
            <a:off x="4390550" y="573825"/>
            <a:ext cx="816900" cy="46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下面</a:t>
            </a:r>
            <a:endParaRPr sz="2400"/>
          </a:p>
        </p:txBody>
      </p:sp>
      <p:sp>
        <p:nvSpPr>
          <p:cNvPr id="357" name="Google Shape;357;p40"/>
          <p:cNvSpPr txBox="1"/>
          <p:nvPr/>
        </p:nvSpPr>
        <p:spPr>
          <a:xfrm>
            <a:off x="465200" y="573800"/>
            <a:ext cx="612600" cy="465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架</a:t>
            </a:r>
            <a:endParaRPr sz="2400"/>
          </a:p>
        </p:txBody>
      </p:sp>
      <p:sp>
        <p:nvSpPr>
          <p:cNvPr id="358" name="Google Shape;358;p40"/>
          <p:cNvSpPr txBox="1"/>
          <p:nvPr/>
        </p:nvSpPr>
        <p:spPr>
          <a:xfrm>
            <a:off x="152400" y="4136125"/>
            <a:ext cx="8901000" cy="8736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Highlight all preposition words which describe where the 木 is in the character, circle the character which does not have </a:t>
            </a:r>
            <a:r>
              <a:rPr lang="zh-CN" sz="2400">
                <a:solidFill>
                  <a:schemeClr val="dk1"/>
                </a:solidFill>
              </a:rPr>
              <a:t>木</a:t>
            </a:r>
            <a:endParaRPr sz="2400"/>
          </a:p>
        </p:txBody>
      </p:sp>
      <p:sp>
        <p:nvSpPr>
          <p:cNvPr id="359" name="Google Shape;359;p40"/>
          <p:cNvSpPr txBox="1"/>
          <p:nvPr/>
        </p:nvSpPr>
        <p:spPr>
          <a:xfrm>
            <a:off x="7918825" y="902825"/>
            <a:ext cx="408300" cy="5445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000"/>
              <a:t>1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754</Words>
  <Application>Microsoft Macintosh PowerPoint</Application>
  <PresentationFormat>On-screen Show (16:9)</PresentationFormat>
  <Paragraphs>276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STKaiti</vt:lpstr>
      <vt:lpstr>Arial</vt:lpstr>
      <vt:lpstr>Comic Sans MS</vt:lpstr>
      <vt:lpstr>Times New Roman</vt:lpstr>
      <vt:lpstr>Simple Light</vt:lpstr>
      <vt:lpstr>我的小天地  Day 2 </vt:lpstr>
      <vt:lpstr>小考</vt:lpstr>
      <vt:lpstr>PowerPoint Presentation</vt:lpstr>
      <vt:lpstr>PowerPoint Presentation</vt:lpstr>
      <vt:lpstr>Likely to be the radical/  Not the radical-too small</vt:lpstr>
      <vt:lpstr>Likely to be the radical/  Not the radical-location </vt:lpstr>
      <vt:lpstr>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我的小天地  Day 1 </dc:title>
  <cp:lastModifiedBy>Meng Yeh</cp:lastModifiedBy>
  <cp:revision>5</cp:revision>
  <dcterms:modified xsi:type="dcterms:W3CDTF">2018-12-25T06:48:05Z</dcterms:modified>
</cp:coreProperties>
</file>